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859" r:id="rId6"/>
  </p:sldMasterIdLst>
  <p:notesMasterIdLst>
    <p:notesMasterId r:id="rId57"/>
  </p:notesMasterIdLst>
  <p:handoutMasterIdLst>
    <p:handoutMasterId r:id="rId58"/>
  </p:handoutMasterIdLst>
  <p:sldIdLst>
    <p:sldId id="256" r:id="rId7"/>
    <p:sldId id="302" r:id="rId8"/>
    <p:sldId id="363" r:id="rId9"/>
    <p:sldId id="502" r:id="rId10"/>
    <p:sldId id="396" r:id="rId11"/>
    <p:sldId id="501" r:id="rId12"/>
    <p:sldId id="489" r:id="rId13"/>
    <p:sldId id="490" r:id="rId14"/>
    <p:sldId id="434" r:id="rId15"/>
    <p:sldId id="435" r:id="rId16"/>
    <p:sldId id="436" r:id="rId17"/>
    <p:sldId id="491" r:id="rId18"/>
    <p:sldId id="492" r:id="rId19"/>
    <p:sldId id="493" r:id="rId20"/>
    <p:sldId id="441" r:id="rId21"/>
    <p:sldId id="442" r:id="rId22"/>
    <p:sldId id="444" r:id="rId23"/>
    <p:sldId id="472" r:id="rId24"/>
    <p:sldId id="473" r:id="rId25"/>
    <p:sldId id="474" r:id="rId26"/>
    <p:sldId id="475" r:id="rId27"/>
    <p:sldId id="476" r:id="rId28"/>
    <p:sldId id="477" r:id="rId29"/>
    <p:sldId id="452" r:id="rId30"/>
    <p:sldId id="499" r:id="rId31"/>
    <p:sldId id="453" r:id="rId32"/>
    <p:sldId id="455" r:id="rId33"/>
    <p:sldId id="503" r:id="rId34"/>
    <p:sldId id="504" r:id="rId35"/>
    <p:sldId id="456" r:id="rId36"/>
    <p:sldId id="457" r:id="rId37"/>
    <p:sldId id="458" r:id="rId38"/>
    <p:sldId id="459" r:id="rId39"/>
    <p:sldId id="460" r:id="rId40"/>
    <p:sldId id="494" r:id="rId41"/>
    <p:sldId id="495" r:id="rId42"/>
    <p:sldId id="461" r:id="rId43"/>
    <p:sldId id="462" r:id="rId44"/>
    <p:sldId id="497" r:id="rId45"/>
    <p:sldId id="464" r:id="rId46"/>
    <p:sldId id="465" r:id="rId47"/>
    <p:sldId id="466" r:id="rId48"/>
    <p:sldId id="469" r:id="rId49"/>
    <p:sldId id="485" r:id="rId50"/>
    <p:sldId id="498" r:id="rId51"/>
    <p:sldId id="486" r:id="rId52"/>
    <p:sldId id="505" r:id="rId53"/>
    <p:sldId id="487" r:id="rId54"/>
    <p:sldId id="488" r:id="rId55"/>
    <p:sldId id="471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CCFF"/>
    <a:srgbClr val="0099FF"/>
    <a:srgbClr val="800000"/>
    <a:srgbClr val="0066FF"/>
    <a:srgbClr val="99CCFF"/>
    <a:srgbClr val="CC0000"/>
    <a:srgbClr val="CEB7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2" autoAdjust="0"/>
    <p:restoredTop sz="94664" autoAdjust="0"/>
  </p:normalViewPr>
  <p:slideViewPr>
    <p:cSldViewPr>
      <p:cViewPr varScale="1">
        <p:scale>
          <a:sx n="65" d="100"/>
          <a:sy n="65" d="100"/>
        </p:scale>
        <p:origin x="-438" y="-10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D83092-C02A-4A0A-AE2C-17D3277C2972}" type="datetime1">
              <a:rPr lang="en-US"/>
              <a:pPr>
                <a:defRPr/>
              </a:pPr>
              <a:t>9/12/2012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16CB94-E592-47EF-9C7A-982E764103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6438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EE94353-F4F1-4413-B83A-A4EB314306FA}" type="datetime1">
              <a:rPr lang="en-US"/>
              <a:pPr>
                <a:defRPr/>
              </a:pPr>
              <a:t>9/12/2012</a:t>
            </a:fld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79F3BD1-D565-4842-8D23-873F56884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809947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19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41B3AA5-DAA8-4BE7-95DD-03B81629EF41}" type="datetime1">
              <a:rPr lang="en-US" smtClean="0"/>
              <a:pPr/>
              <a:t>9/12/2012</a:t>
            </a:fld>
            <a:endParaRPr lang="en-US" smtClean="0"/>
          </a:p>
        </p:txBody>
      </p:sp>
      <p:sp>
        <p:nvSpPr>
          <p:cNvPr id="614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36E72-7BD9-4EB2-AC5D-D44EB0D7A53C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614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Soft drinks, athletic gear, men’s grooming products, cars, etc.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B7579-C72F-4B03-8D7E-5051B4615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A9FAF-A385-4CAF-A837-B1207A5F1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0054A-96D6-4783-804B-456E1A4A1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EC193-3379-450D-A649-6ED351BB5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E38B8-E8C0-496B-AC04-BC1BCF404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688AB-ECDE-449A-9FE5-7E531D83C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53601-9857-4392-8520-43469269A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8C8B1-160D-4028-972D-3E5951EBB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40CA1-5C9A-4A38-9DBA-8266FCA87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9E0B6-690F-45D0-A6B4-6D52213E9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A0AFD-B067-4F6A-A298-3FABC62FC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102BE-9221-4280-881B-ECE745FF2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7A750-C800-4F62-8A36-5665D7D82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EF098-05FB-4066-8D86-61F20C8A10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B3ED9-D4DE-4A51-9BFF-A597640D2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BD600-8B07-4D30-AF30-C8652D7CD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7D544-48D3-47A2-8F77-20F636744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9B4AB-5290-4075-B6A2-77F3D9A68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4078D-0E43-4483-A063-622630B6B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BC332-E50C-4275-A700-21DB754AC9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97C29-BB0F-400C-9F41-4183069C1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C7E6B-E32B-460C-BB51-0F4AE8F25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E74F2-07B3-49C1-9B90-8A85FF26C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85F0A-948B-438E-892E-BC64ED762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5C592-FB82-4313-A46E-7B97068DAE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955D5-2517-4732-B900-6BD2006D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0CD89-3EE4-43E5-9AA5-2BBC9CF334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00AD74-14BD-4DA9-A7FC-91FA25911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B414617-3667-40C1-8E33-844BA3A38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E23CCA3-2126-49B1-BCFA-1208B3A0AF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CA87F8-D83C-4F39-83BD-639240BC70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377522-1EDA-4954-81B9-FDEF29A5B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4E9A160-E0C8-4C6F-BC13-694B4EBEA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88CE7-266E-42C6-8A11-4A5E2E1769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F8349AA-F689-4E47-8619-7AE9D3F5CA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EC8F820-7E90-4FCF-991A-57000B455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86369B-C4C6-44C3-9C02-D22EED37D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206DB13-03A8-4DA7-B81C-9004F7EE7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CCA37D9-39DA-4207-830B-5B703E3A2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52CCC2BD-5AF9-41FF-ADB4-711D5E91513D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A2F4063-59CC-45A3-BD49-7E8D72158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DEBB063-390B-4F05-87AB-6B0D9BB9C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1741A3A-F1D9-4F1F-BF72-13F5E71A1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7406706-ED86-4EB6-A77E-CA06C2B36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B89B18C-21AC-4179-8D31-91CB8BCFE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6C4C3-B9A7-41CD-9E9D-4332C10A7C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E442EEF-64CF-44C4-8BF2-9BF0BF569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4853154-59FD-49B5-8690-79271340DE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D1CFE81-7ECE-46FB-B5C2-FDFC3BF30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1A9055D-D961-4B05-B84C-6B67B093F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96D4C00-2292-4F56-9445-8A61EA06E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381F7CD-9673-4705-8D6D-321E14578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6B7F40DC-9754-4E81-9D50-1BBB9760767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FA2861E-230D-4402-92EE-8DD8FC787D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1AEA5681-F13A-4C00-AF65-9C253EFCF6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0FBF638-DD2A-4F4A-877E-49D67B309B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A9842-360D-4A2C-859E-2828BFE6E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EFF1FE49-200F-4F71-9F3D-D632FFA0050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0C437876-52CB-4113-BD4F-193A945CDC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726B89A-E578-4890-81CF-4C7BC1C4B3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8DA9C0B8-4D85-47F9-8F14-587C0216D6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D651C159-17A3-4590-9439-2AC856A616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BD9A12D2-3C05-4EF4-8D6A-59A77D5EEA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9/12/2012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952EB945-0DFD-4B50-AB87-6638EF382C2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CEAAB-CA2D-49DE-91C4-B579AA1EC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165AB-85D7-4309-922F-CD35822AE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45907-29A9-4C20-9C3F-4651DCDD1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630A4B8-6C8E-483A-8163-50C6027EE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C1FF91-8AD5-46F2-8CDB-D1CAB58B0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4B0315C-D699-4EC5-8749-D45040531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B2C36958-3F83-4910-A96F-B4F56047DA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A169E7E5-E23E-4298-B41D-EBB69BD30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6153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9/12/2012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Slide </a:t>
            </a:r>
            <a:fld id="{1D7CC0B1-958E-4D43-A1CC-06FC6BFD5E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5" autoUpdateAnimBg="0"/>
    </p:bldLst>
  </p:timing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400" smtClean="0"/>
              <a:t>What Is Sports and Entertainment Marketing?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505200"/>
            <a:ext cx="7315200" cy="2209800"/>
          </a:xfrm>
        </p:spPr>
        <p:txBody>
          <a:bodyPr/>
          <a:lstStyle/>
          <a:p>
            <a:pPr marL="1033463" indent="-1033463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1.1 Marketing Basics</a:t>
            </a:r>
          </a:p>
          <a:p>
            <a:pPr marL="1033463" indent="-1033463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1.2 Sports Marketing</a:t>
            </a:r>
          </a:p>
          <a:p>
            <a:pPr marL="1033463" indent="-1033463"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1.3 Entertainment Marketing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MARKETING MIX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b="1" dirty="0" smtClean="0"/>
              <a:t>marketing mix</a:t>
            </a:r>
          </a:p>
          <a:p>
            <a:pPr lvl="1" eaLnBrk="1" hangingPunct="1"/>
            <a:r>
              <a:rPr lang="en-US" dirty="0" smtClean="0"/>
              <a:t>how a business blends the following four elements</a:t>
            </a:r>
          </a:p>
          <a:p>
            <a:pPr lvl="2" eaLnBrk="1" hangingPunct="1"/>
            <a:r>
              <a:rPr lang="en-US" dirty="0" smtClean="0"/>
              <a:t> product</a:t>
            </a:r>
          </a:p>
          <a:p>
            <a:pPr lvl="2" eaLnBrk="1" hangingPunct="1"/>
            <a:r>
              <a:rPr lang="en-US" dirty="0" smtClean="0"/>
              <a:t> distribution</a:t>
            </a:r>
          </a:p>
          <a:p>
            <a:pPr lvl="2" eaLnBrk="1" hangingPunct="1"/>
            <a:r>
              <a:rPr lang="en-US" dirty="0" smtClean="0"/>
              <a:t> price</a:t>
            </a:r>
          </a:p>
          <a:p>
            <a:pPr lvl="2" eaLnBrk="1" hangingPunct="1"/>
            <a:r>
              <a:rPr lang="en-US" dirty="0" smtClean="0"/>
              <a:t> promotion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5F1ED3F-B975-4694-97D2-58CE42BCD074}" type="slidenum">
              <a:rPr lang="en-US"/>
              <a:pPr>
                <a:defRPr/>
              </a:pPr>
              <a:t>10</a:t>
            </a:fld>
            <a:endParaRPr lang="en-US"/>
          </a:p>
        </p:txBody>
      </p:sp>
      <p:pic>
        <p:nvPicPr>
          <p:cNvPr id="3074" name="Picture 2" descr="http://www.andreviolante.com/wp-content/uploads/2011/11/Mi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587682"/>
            <a:ext cx="6172200" cy="4270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533400"/>
            <a:ext cx="8077200" cy="6096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Product </a:t>
            </a:r>
          </a:p>
          <a:p>
            <a:pPr lvl="1" eaLnBrk="1" hangingPunct="1"/>
            <a:r>
              <a:rPr lang="en-US" dirty="0" smtClean="0"/>
              <a:t>what a business offers to satisfy needs</a:t>
            </a:r>
          </a:p>
          <a:p>
            <a:pPr lvl="2" eaLnBrk="1" hangingPunct="1"/>
            <a:r>
              <a:rPr lang="en-US" dirty="0" smtClean="0"/>
              <a:t>goods and services</a:t>
            </a:r>
          </a:p>
          <a:p>
            <a:pPr lvl="2" eaLnBrk="1" hangingPunct="1"/>
            <a:endParaRPr lang="en-US" dirty="0" smtClean="0"/>
          </a:p>
          <a:p>
            <a:pPr eaLnBrk="1" hangingPunct="1"/>
            <a:r>
              <a:rPr lang="en-US" b="1" dirty="0" smtClean="0"/>
              <a:t>Distribution</a:t>
            </a:r>
          </a:p>
          <a:p>
            <a:pPr lvl="1" eaLnBrk="1" hangingPunct="1"/>
            <a:r>
              <a:rPr lang="en-US" dirty="0" smtClean="0"/>
              <a:t>the locations and methods used to make products available to customers</a:t>
            </a:r>
          </a:p>
          <a:p>
            <a:pPr lvl="1" eaLnBrk="1" hangingPunct="1"/>
            <a:endParaRPr lang="en-US" dirty="0" smtClean="0"/>
          </a:p>
          <a:p>
            <a:r>
              <a:rPr lang="en-US" b="1" dirty="0" smtClean="0"/>
              <a:t>Price</a:t>
            </a:r>
          </a:p>
          <a:p>
            <a:pPr lvl="1"/>
            <a:r>
              <a:rPr lang="en-US" dirty="0" smtClean="0"/>
              <a:t>amount customers pay for products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Promotion</a:t>
            </a:r>
          </a:p>
          <a:p>
            <a:pPr lvl="1"/>
            <a:r>
              <a:rPr lang="en-US" dirty="0" smtClean="0"/>
              <a:t>ways to make customers aware of products </a:t>
            </a:r>
          </a:p>
          <a:p>
            <a:pPr lvl="1"/>
            <a:r>
              <a:rPr lang="en-US" dirty="0" smtClean="0"/>
              <a:t>encourages customers to buy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91430FEA-DF63-4E93-9B45-C66ECB5DBF2A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Marketing Mix Considerations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discretionary income</a:t>
            </a:r>
          </a:p>
          <a:p>
            <a:pPr lvl="1" eaLnBrk="1" hangingPunct="1"/>
            <a:r>
              <a:rPr lang="en-US" dirty="0" smtClean="0"/>
              <a:t>the amount of money individuals have available to spend after paying for necessities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Striking the right balance between price, distribution and promotion is important.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7E52C6F-A989-48BE-8D2C-478B98126C67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4100" name="Picture 4" descr="http://itsallpink.com/images/imag2/articles/DiscrestionaryIncome01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400" y="4859958"/>
            <a:ext cx="4838700" cy="193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A Marketing Mix Example in the Sports Industry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425196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</a:t>
            </a:r>
            <a:r>
              <a:rPr lang="en-US" sz="2800" b="1" u="sng" dirty="0" smtClean="0"/>
              <a:t>product</a:t>
            </a:r>
            <a:r>
              <a:rPr lang="en-US" sz="2800" dirty="0" smtClean="0"/>
              <a:t> the Super Bowl offers is a game between the best teams of the AFC and NFC.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Consumer costs extend beyond ticket </a:t>
            </a:r>
            <a:r>
              <a:rPr lang="en-US" sz="2800" b="1" u="sng" dirty="0" smtClean="0"/>
              <a:t>prices</a:t>
            </a:r>
            <a:r>
              <a:rPr lang="en-US" sz="2800" dirty="0" smtClean="0"/>
              <a:t> and include travel and lodging expenses.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Distribution</a:t>
            </a:r>
            <a:r>
              <a:rPr lang="en-US" sz="2800" dirty="0" smtClean="0"/>
              <a:t> includes the location of the host city and ticket sales.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Promotion</a:t>
            </a:r>
            <a:r>
              <a:rPr lang="en-US" sz="2800" dirty="0" smtClean="0"/>
              <a:t> involves media outlets and related-product contests.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782300D-6D66-4721-AD13-23968804F0D8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A Marketing Mix Example in the Entertainment Industry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State fairs need to</a:t>
            </a:r>
          </a:p>
          <a:p>
            <a:pPr lvl="1"/>
            <a:r>
              <a:rPr lang="en-US" b="1" u="sng" dirty="0" smtClean="0"/>
              <a:t>Product/service: </a:t>
            </a:r>
            <a:r>
              <a:rPr lang="en-US" dirty="0" smtClean="0"/>
              <a:t>appeal to rural and urban residents </a:t>
            </a:r>
            <a:endParaRPr lang="en-US" b="1" u="sng" dirty="0" smtClean="0"/>
          </a:p>
          <a:p>
            <a:pPr lvl="1"/>
            <a:r>
              <a:rPr lang="en-US" b="1" u="sng" dirty="0" smtClean="0"/>
              <a:t>Price:</a:t>
            </a:r>
            <a:r>
              <a:rPr lang="en-US" dirty="0" smtClean="0"/>
              <a:t> set reasonable ticket prices</a:t>
            </a:r>
            <a:endParaRPr lang="en-US" b="1" u="sng" dirty="0" smtClean="0"/>
          </a:p>
          <a:p>
            <a:pPr lvl="1" eaLnBrk="1" hangingPunct="1"/>
            <a:r>
              <a:rPr lang="en-US" b="1" u="sng" dirty="0" smtClean="0"/>
              <a:t>Place/Distribution:</a:t>
            </a:r>
            <a:r>
              <a:rPr lang="en-US" dirty="0" smtClean="0"/>
              <a:t> determine fair location</a:t>
            </a:r>
            <a:endParaRPr lang="en-US" b="1" u="sng" dirty="0" smtClean="0"/>
          </a:p>
          <a:p>
            <a:pPr lvl="1" eaLnBrk="1" hangingPunct="1"/>
            <a:r>
              <a:rPr lang="en-US" b="1" u="sng" dirty="0" smtClean="0"/>
              <a:t>Place/Distribution:</a:t>
            </a:r>
            <a:r>
              <a:rPr lang="en-US" dirty="0" smtClean="0"/>
              <a:t> plan ticket sales</a:t>
            </a:r>
          </a:p>
          <a:p>
            <a:pPr lvl="1"/>
            <a:r>
              <a:rPr lang="en-US" b="1" u="sng" dirty="0" smtClean="0"/>
              <a:t>Promote:</a:t>
            </a:r>
            <a:r>
              <a:rPr lang="en-US" dirty="0" smtClean="0"/>
              <a:t> advertise about the fair</a:t>
            </a:r>
            <a:endParaRPr lang="en-US" b="1" u="sng" dirty="0" smtClean="0"/>
          </a:p>
          <a:p>
            <a:pPr lvl="1" eaLnBrk="1" hangingPunct="1"/>
            <a:endParaRPr lang="en-US" b="1" u="sng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B45A155-C099-4EE5-A5AD-C7005E9D5AE0}" type="slidenum">
              <a:rPr lang="en-US"/>
              <a:pPr>
                <a:defRPr/>
              </a:pPr>
              <a:t>14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62993"/>
            <a:ext cx="3265170" cy="2495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What are the elements of the marketing mix?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D78DBA8-544C-4C6C-8A51-894AD4287A5B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24581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839200" cy="1219200"/>
          </a:xfrm>
        </p:spPr>
        <p:txBody>
          <a:bodyPr/>
          <a:lstStyle/>
          <a:p>
            <a:pPr eaLnBrk="1" hangingPunct="1"/>
            <a:r>
              <a:rPr lang="en-US" sz="3800" smtClean="0"/>
              <a:t>CORE STANDARDS OF MARKETING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A194129-FD4D-4562-8200-060CAD4379C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pic>
        <p:nvPicPr>
          <p:cNvPr id="25605" name="Picture 6" descr="LargeWhe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73152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idx="1"/>
          </p:nvPr>
        </p:nvSpPr>
        <p:spPr>
          <a:xfrm>
            <a:off x="533400" y="1143000"/>
            <a:ext cx="8001000" cy="5181600"/>
          </a:xfrm>
          <a:noFill/>
        </p:spPr>
        <p:txBody>
          <a:bodyPr>
            <a:normAutofit/>
          </a:bodyPr>
          <a:lstStyle/>
          <a:p>
            <a:r>
              <a:rPr lang="en-US" b="1" u="sng" dirty="0" smtClean="0"/>
              <a:t>Distribution:</a:t>
            </a:r>
          </a:p>
          <a:p>
            <a:pPr lvl="1" eaLnBrk="1" hangingPunct="1"/>
            <a:r>
              <a:rPr lang="en-US" dirty="0" smtClean="0"/>
              <a:t>involves determining the best way to get a company’s products and services to customers.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Entertainment:</a:t>
            </a:r>
          </a:p>
          <a:p>
            <a:pPr lvl="2"/>
            <a:r>
              <a:rPr lang="en-US" dirty="0" smtClean="0"/>
              <a:t>Best Buy: known for selling Electronics and Appliances  so major brands with them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Sports:</a:t>
            </a:r>
          </a:p>
          <a:p>
            <a:pPr lvl="2"/>
            <a:r>
              <a:rPr lang="en-US" dirty="0" smtClean="0"/>
              <a:t>Selecting the right location</a:t>
            </a:r>
          </a:p>
          <a:p>
            <a:pPr lvl="2"/>
            <a:r>
              <a:rPr lang="en-US" dirty="0" smtClean="0"/>
              <a:t>Making tickets available online</a:t>
            </a:r>
          </a:p>
          <a:p>
            <a:pPr lvl="2"/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FF6BFBA-0F7B-4472-BF07-6BCECB0614AC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010400" y="152400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143000"/>
            <a:ext cx="8153400" cy="5410200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charset="0"/>
              </a:rPr>
              <a:t>Marketing-Information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Management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gathering and using information about customers to improve business decision making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Expanding to a new country?  </a:t>
            </a:r>
            <a:br>
              <a:rPr lang="en-US" dirty="0" smtClean="0"/>
            </a:br>
            <a:r>
              <a:rPr lang="en-US" dirty="0" smtClean="0"/>
              <a:t>Learn about their culture first!  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Predicting consumer demand, estimating </a:t>
            </a:r>
            <a:br>
              <a:rPr lang="en-US" dirty="0" smtClean="0"/>
            </a:br>
            <a:r>
              <a:rPr lang="en-US" dirty="0" smtClean="0"/>
              <a:t>quantities for merchandise production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5B170B2-B48C-4004-9366-EE23F61D818B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685800" y="1219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pic>
        <p:nvPicPr>
          <p:cNvPr id="2765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8" descr="http://marcasymas.files.wordpress.com/2010/06/dominos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971800"/>
            <a:ext cx="1819276" cy="1819276"/>
          </a:xfrm>
          <a:prstGeom prst="rect">
            <a:avLst/>
          </a:prstGeom>
          <a:noFill/>
        </p:spPr>
      </p:pic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637149"/>
            <a:ext cx="1752600" cy="222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534400" cy="5105400"/>
          </a:xfrm>
          <a:noFill/>
        </p:spPr>
        <p:txBody>
          <a:bodyPr>
            <a:normAutofit/>
          </a:bodyPr>
          <a:lstStyle/>
          <a:p>
            <a:r>
              <a:rPr lang="en-US" b="1" dirty="0" smtClean="0">
                <a:latin typeface="Arial" charset="0"/>
              </a:rPr>
              <a:t>Pricing</a:t>
            </a:r>
          </a:p>
          <a:p>
            <a:pPr lvl="1" eaLnBrk="1" hangingPunct="1"/>
            <a:r>
              <a:rPr lang="en-US" dirty="0" smtClean="0"/>
              <a:t>the process of establishing and communicating to customers the value or costs of goods and services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Ticket to game – Directly related to Consumer Demand</a:t>
            </a:r>
          </a:p>
          <a:p>
            <a:pPr lvl="2"/>
            <a:r>
              <a:rPr lang="en-US" dirty="0" smtClean="0"/>
              <a:t>High Demand = Higher Prices</a:t>
            </a:r>
          </a:p>
          <a:p>
            <a:pPr lvl="2"/>
            <a:r>
              <a:rPr lang="en-US" dirty="0" smtClean="0"/>
              <a:t>Lower Demand = Lower Prices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Prices based on:</a:t>
            </a:r>
          </a:p>
          <a:p>
            <a:pPr lvl="2"/>
            <a:r>
              <a:rPr lang="en-US" dirty="0" smtClean="0"/>
              <a:t>Cost of producing the goods </a:t>
            </a:r>
            <a:r>
              <a:rPr lang="en-US" b="1" u="sng" dirty="0" smtClean="0"/>
              <a:t>and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sports and entertainment events. 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15B8116-0241-486B-87E4-078222B811A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/>
          <a:srcRect l="36719" t="44792" r="37500" b="31250"/>
          <a:stretch>
            <a:fillRect/>
          </a:stretch>
        </p:blipFill>
        <p:spPr bwMode="auto">
          <a:xfrm>
            <a:off x="6553200" y="228600"/>
            <a:ext cx="2362200" cy="164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609600" y="1219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990000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pic>
        <p:nvPicPr>
          <p:cNvPr id="28683" name="Picture 11" descr="http://www.auburnheights.org/images/03Events/Auction%20Preview/Tick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1115" y="4324350"/>
            <a:ext cx="2002885" cy="2533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458200" cy="46482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From $50 to $4 Million</a:t>
            </a:r>
          </a:p>
          <a:p>
            <a:pPr eaLnBrk="1" hangingPunct="1"/>
            <a:endParaRPr lang="en-US" dirty="0" smtClean="0"/>
          </a:p>
          <a:p>
            <a:pPr lvl="1"/>
            <a:r>
              <a:rPr lang="en-US" sz="2800" dirty="0" smtClean="0"/>
              <a:t>Explain the relationship between persistence and success as indicated.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An entrepreneur is someone who takes risks to start a new business.  How is Michelle Kwan’s father an entrepreneur?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01C3AF8-22E8-4DDB-8059-277FFC05E206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143000"/>
            <a:ext cx="8305800" cy="5181600"/>
          </a:xfrm>
          <a:noFill/>
        </p:spPr>
        <p:txBody>
          <a:bodyPr>
            <a:normAutofit/>
          </a:bodyPr>
          <a:lstStyle/>
          <a:p>
            <a:r>
              <a:rPr lang="en-US" b="1" dirty="0" smtClean="0">
                <a:latin typeface="Arial" charset="0"/>
              </a:rPr>
              <a:t>Product/Service Management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designing, developing, maintaining, improving and acquiring products /services to meet customer needs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Fisher Price – Tests toys with kids and parents before committing to producing them.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Sports Events – evaluate if fans </a:t>
            </a:r>
            <a:br>
              <a:rPr lang="en-US" dirty="0" smtClean="0"/>
            </a:br>
            <a:r>
              <a:rPr lang="en-US" dirty="0" smtClean="0"/>
              <a:t>had a good time and if any </a:t>
            </a:r>
            <a:br>
              <a:rPr lang="en-US" dirty="0" smtClean="0"/>
            </a:br>
            <a:r>
              <a:rPr lang="en-US" dirty="0" smtClean="0"/>
              <a:t>changes need to be made to </a:t>
            </a:r>
            <a:br>
              <a:rPr lang="en-US" dirty="0" smtClean="0"/>
            </a:br>
            <a:r>
              <a:rPr lang="en-US" dirty="0" smtClean="0"/>
              <a:t>help increase ticket sales.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E7A9B34-DC13-45BA-8AC0-7ACD868CB0D1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6858000" y="22860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http://s3.amazonaws.com/37assets/svn/7214820_0_9999_med_v1_m56577569830498825-0d957b6b97b074202e02b3d94032e9c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219200"/>
            <a:ext cx="8229600" cy="5029200"/>
          </a:xfrm>
          <a:noFill/>
        </p:spPr>
        <p:txBody>
          <a:bodyPr/>
          <a:lstStyle/>
          <a:p>
            <a:r>
              <a:rPr lang="en-US" b="1" dirty="0" smtClean="0">
                <a:latin typeface="Arial" charset="0"/>
              </a:rPr>
              <a:t>Promotion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using a variety of communication forms, including advertising, to distribute information about products, services, images and ideas to achieve a desired outcome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Coupons on the back of Game Tickets</a:t>
            </a:r>
          </a:p>
          <a:p>
            <a:pPr lvl="1"/>
            <a:r>
              <a:rPr lang="en-US" dirty="0" smtClean="0"/>
              <a:t>Special Promo at participating restaurant  if the Home Team wins, scores # of points, etc.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6E34434-D6D5-4A20-A9B9-1A296196D0AC}" type="slidenum">
              <a:rPr lang="en-US"/>
              <a:pPr>
                <a:defRPr/>
              </a:pPr>
              <a:t>21</a:t>
            </a:fld>
            <a:endParaRPr lang="en-US"/>
          </a:p>
        </p:txBody>
      </p:sp>
      <p:pic>
        <p:nvPicPr>
          <p:cNvPr id="30725" name="Picture 6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705600" y="22860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8" descr="http://mlblogstheballparkguide.files.wordpress.com/2012/01/new-hampshire-fisher-cats-ticket-2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504497"/>
            <a:ext cx="3733800" cy="135350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534400" cy="5486400"/>
          </a:xfrm>
          <a:noFill/>
        </p:spPr>
        <p:txBody>
          <a:bodyPr>
            <a:normAutofit/>
          </a:bodyPr>
          <a:lstStyle/>
          <a:p>
            <a:r>
              <a:rPr lang="en-US" b="1" dirty="0" smtClean="0">
                <a:latin typeface="Arial" charset="0"/>
              </a:rPr>
              <a:t>Selling</a:t>
            </a:r>
            <a:endParaRPr lang="en-US" b="1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any direct and personal communication with customers to assess and satisfy their needs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Not only satisfying customer </a:t>
            </a:r>
            <a:br>
              <a:rPr lang="en-US" dirty="0" smtClean="0"/>
            </a:br>
            <a:r>
              <a:rPr lang="en-US" dirty="0" smtClean="0"/>
              <a:t>now,  but also anticipating </a:t>
            </a:r>
            <a:br>
              <a:rPr lang="en-US" dirty="0" smtClean="0"/>
            </a:br>
            <a:r>
              <a:rPr lang="en-US" dirty="0" smtClean="0"/>
              <a:t>their future needs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Car Dealership Salesman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7B50650-EB30-404F-960C-6F420EF66E6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6705600" y="228600"/>
            <a:ext cx="22098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 descr="http://3.bp.blogspot.com/_oIz47N1zMLE/R1wrU5jFWWI/AAAAAAAAA0w/ymIGgtm3ayU/s320/sales%2520carto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971800"/>
            <a:ext cx="3886200" cy="3886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8153400" cy="5410200"/>
          </a:xfrm>
          <a:noFill/>
        </p:spPr>
        <p:txBody>
          <a:bodyPr>
            <a:normAutofit lnSpcReduction="10000"/>
          </a:bodyPr>
          <a:lstStyle/>
          <a:p>
            <a:r>
              <a:rPr lang="en-US" b="1" dirty="0" smtClean="0">
                <a:latin typeface="Arial" charset="0"/>
              </a:rPr>
              <a:t>Financing</a:t>
            </a:r>
            <a:endParaRPr lang="en-US" b="1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A company must budget for its own marketing activities and provide customers with assistance in paying for the company’s products and services.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Obtain financing from sponsors and investors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Willing to spend </a:t>
            </a:r>
            <a:br>
              <a:rPr lang="en-US" dirty="0" smtClean="0"/>
            </a:br>
            <a:r>
              <a:rPr lang="en-US" dirty="0" smtClean="0"/>
              <a:t>large sums to be </a:t>
            </a:r>
            <a:br>
              <a:rPr lang="en-US" dirty="0" smtClean="0"/>
            </a:br>
            <a:r>
              <a:rPr lang="en-US" dirty="0" smtClean="0"/>
              <a:t>visible at events</a:t>
            </a:r>
          </a:p>
          <a:p>
            <a:pPr lvl="1" eaLnBrk="1" hangingPunct="1"/>
            <a:endParaRPr lang="en-US" dirty="0" smtClean="0"/>
          </a:p>
          <a:p>
            <a:pPr marL="117475" indent="0">
              <a:buNone/>
            </a:pPr>
            <a:r>
              <a:rPr lang="en-US" sz="1600" dirty="0" smtClean="0"/>
              <a:t>* * * not 1 of 6 core standards </a:t>
            </a:r>
            <a:br>
              <a:rPr lang="en-US" sz="1600" dirty="0" smtClean="0"/>
            </a:br>
            <a:r>
              <a:rPr lang="en-US" sz="1600" dirty="0" smtClean="0"/>
              <a:t>                      but closely related * * *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BFB9A57-46C4-4E6C-ADAC-D79E6D3D4772}" type="slidenum">
              <a:rPr lang="en-US"/>
              <a:pPr>
                <a:defRPr/>
              </a:pPr>
              <a:t>23</a:t>
            </a:fld>
            <a:endParaRPr lang="en-US"/>
          </a:p>
        </p:txBody>
      </p:sp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2" cstate="print"/>
          <a:srcRect l="30469" t="57292" r="44531" b="18750"/>
          <a:stretch>
            <a:fillRect/>
          </a:stretch>
        </p:blipFill>
        <p:spPr bwMode="auto">
          <a:xfrm>
            <a:off x="6781800" y="15240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http://technicallyphilly.com/wp-content/uploads/2011/04/phillies-video-bo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329" y="3733800"/>
            <a:ext cx="5135671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List and provide an example of each core standard of marketing.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7017E31-09EE-494F-8106-5CA8B4A98D30}" type="slidenum">
              <a:rPr lang="en-US"/>
              <a:pPr>
                <a:defRPr/>
              </a:pPr>
              <a:t>24</a:t>
            </a:fld>
            <a:endParaRPr lang="en-US"/>
          </a:p>
        </p:txBody>
      </p:sp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Encore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Page 11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# 1 – 4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On your own or with 1 partner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9A3C5FE-D247-4204-94C8-97B9E0D07767}" type="slidenum">
              <a:rPr lang="en-US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524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n-US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Lesson 1.2</a:t>
            </a:r>
            <a:r>
              <a:rPr lang="en-US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Sports Marketing  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286000"/>
            <a:ext cx="7772400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3600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US" dirty="0" smtClean="0"/>
              <a:t>Define sports marketing.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Explain the value of sports marketing to the economy.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A45591B-B6A1-457A-9C6E-D5316CEE3B6C}" type="slidenum">
              <a:rPr lang="en-US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mtClean="0"/>
              <a:t>WHY SPORTS MARKETING?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772400" cy="396240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dirty="0" smtClean="0"/>
              <a:t>Spectators are POTENTIAL CUSTOMERS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What might you buy at the game???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Apparel 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Food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Autographed items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Merchandise</a:t>
            </a:r>
          </a:p>
          <a:p>
            <a:pPr eaLnBrk="1" hangingPunct="1"/>
            <a:endParaRPr lang="en-US" b="1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1361A93-9C24-4AA4-B891-B9FA8770E749}" type="slidenum">
              <a:rPr lang="en-US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mtClean="0"/>
              <a:t>WHY SPORTS MARKETING?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7724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Sports fans sometimes have more in common than just the sport…</a:t>
            </a:r>
            <a:br>
              <a:rPr lang="en-US" dirty="0" smtClean="0"/>
            </a:br>
            <a:endParaRPr lang="en-US" dirty="0"/>
          </a:p>
          <a:p>
            <a:pPr eaLnBrk="1" hangingPunct="1"/>
            <a:r>
              <a:rPr lang="en-US" b="1" dirty="0" smtClean="0"/>
              <a:t>demographics</a:t>
            </a:r>
          </a:p>
          <a:p>
            <a:pPr lvl="1" eaLnBrk="1" hangingPunct="1"/>
            <a:r>
              <a:rPr lang="en-US" dirty="0" smtClean="0"/>
              <a:t>common characteristics of a group</a:t>
            </a:r>
          </a:p>
          <a:p>
            <a:pPr lvl="2" eaLnBrk="1" hangingPunct="1"/>
            <a:r>
              <a:rPr lang="en-US" dirty="0" smtClean="0"/>
              <a:t> age, marital status, income, education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1361A93-9C24-4AA4-B891-B9FA8770E749}" type="slidenum">
              <a:rPr lang="en-US"/>
              <a:pPr>
                <a:defRPr/>
              </a:pPr>
              <a:t>28</a:t>
            </a:fld>
            <a:endParaRPr lang="en-US"/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768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188198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mtClean="0"/>
              <a:t>WHY SPORTS MARKETING?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sports marketing</a:t>
            </a:r>
          </a:p>
          <a:p>
            <a:pPr lvl="1"/>
            <a:r>
              <a:rPr lang="en-US" dirty="0" smtClean="0"/>
              <a:t>Using </a:t>
            </a:r>
            <a:r>
              <a:rPr lang="en-US" dirty="0"/>
              <a:t>sports to market </a:t>
            </a:r>
            <a:r>
              <a:rPr lang="en-US" dirty="0" smtClean="0"/>
              <a:t>products</a:t>
            </a:r>
            <a:endParaRPr lang="en-US" dirty="0"/>
          </a:p>
          <a:p>
            <a:pPr lvl="1"/>
            <a:r>
              <a:rPr lang="en-US" dirty="0" smtClean="0"/>
              <a:t>Capitalizes on the popularity of the sport</a:t>
            </a:r>
          </a:p>
          <a:p>
            <a:pPr lvl="3"/>
            <a:endParaRPr lang="en-US" dirty="0"/>
          </a:p>
          <a:p>
            <a:pPr lvl="1"/>
            <a:r>
              <a:rPr lang="en-US" dirty="0" smtClean="0"/>
              <a:t>Marketers research demographics and spending habits to understand their fans and maximize profit</a:t>
            </a:r>
          </a:p>
          <a:p>
            <a:pPr lvl="3"/>
            <a:endParaRPr lang="en-US" dirty="0"/>
          </a:p>
          <a:p>
            <a:pPr lvl="1"/>
            <a:r>
              <a:rPr lang="en-US" dirty="0" smtClean="0"/>
              <a:t>The Goal: use the right marketing mix to </a:t>
            </a:r>
            <a:r>
              <a:rPr lang="en-US" dirty="0"/>
              <a:t>m</a:t>
            </a:r>
            <a:r>
              <a:rPr lang="en-US" dirty="0" smtClean="0"/>
              <a:t>eet customer needs while generating profit.  </a:t>
            </a:r>
            <a:br>
              <a:rPr lang="en-US" dirty="0" smtClean="0"/>
            </a:br>
            <a:r>
              <a:rPr lang="en-US" dirty="0" smtClean="0"/>
              <a:t>Must consider:</a:t>
            </a:r>
          </a:p>
          <a:p>
            <a:pPr marL="1373188" lvl="2"/>
            <a:r>
              <a:rPr lang="en-US" dirty="0" smtClean="0"/>
              <a:t>New opportunities</a:t>
            </a:r>
          </a:p>
          <a:p>
            <a:pPr marL="1373188" lvl="2"/>
            <a:r>
              <a:rPr lang="en-US" dirty="0" smtClean="0"/>
              <a:t>Gross impression</a:t>
            </a:r>
          </a:p>
          <a:p>
            <a:pPr marL="1373188" lvl="2"/>
            <a:r>
              <a:rPr lang="en-US" dirty="0" smtClean="0"/>
              <a:t>Timing</a:t>
            </a:r>
          </a:p>
          <a:p>
            <a:pPr lvl="2"/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1361A93-9C24-4AA4-B891-B9FA8770E749}" type="slidenum">
              <a:rPr lang="en-US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809018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229600" cy="16002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n-US" sz="32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Lesson 1.1</a:t>
            </a:r>
            <a:r>
              <a:rPr lang="en-US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Marketing Basics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3600"/>
            <a:ext cx="8229600" cy="417576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3600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US" dirty="0" smtClean="0"/>
              <a:t>Describe the basic concepts of marketing.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Explain the marketing mix.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Define the six core standards of marketing.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CD76A0E-372D-4BFD-9F6B-970967468882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New Sports, New Opportunities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5344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continual innovation provides new opportunities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New sports = new opportunities</a:t>
            </a:r>
          </a:p>
          <a:p>
            <a:pPr lvl="2"/>
            <a:r>
              <a:rPr lang="en-US" dirty="0" smtClean="0"/>
              <a:t>More endorsements</a:t>
            </a:r>
          </a:p>
          <a:p>
            <a:pPr lvl="2"/>
            <a:r>
              <a:rPr lang="en-US" dirty="0" smtClean="0"/>
              <a:t>More marketing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New sports markets = new audiences</a:t>
            </a:r>
          </a:p>
          <a:p>
            <a:pPr lvl="2"/>
            <a:r>
              <a:rPr lang="en-US" dirty="0" smtClean="0"/>
              <a:t>More fans, more sales </a:t>
            </a:r>
          </a:p>
          <a:p>
            <a:pPr lvl="2"/>
            <a:r>
              <a:rPr lang="en-US" dirty="0" smtClean="0"/>
              <a:t>More merchandise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84F7DEF-AAED-40B2-A976-FDAE78145558}" type="slidenum">
              <a:rPr lang="en-US"/>
              <a:pPr>
                <a:defRPr/>
              </a:pPr>
              <a:t>30</a:t>
            </a:fld>
            <a:endParaRPr lang="en-US"/>
          </a:p>
        </p:txBody>
      </p:sp>
      <p:pic>
        <p:nvPicPr>
          <p:cNvPr id="38918" name="Picture 5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6858000" y="5017135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458200" cy="12192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hlink"/>
                </a:solidFill>
              </a:rPr>
              <a:t>Gross Impression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3440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gross impression</a:t>
            </a:r>
          </a:p>
          <a:p>
            <a:pPr lvl="1" eaLnBrk="1" hangingPunct="1"/>
            <a:r>
              <a:rPr lang="en-US" dirty="0" smtClean="0"/>
              <a:t>the number of times per advertisement, game, or show that a product or service is associated with an athlete, team or entertainer</a:t>
            </a:r>
          </a:p>
          <a:p>
            <a:pPr lvl="4"/>
            <a:endParaRPr lang="en-US" sz="1000" dirty="0"/>
          </a:p>
          <a:p>
            <a:pPr lvl="1" eaLnBrk="1" hangingPunct="1"/>
            <a:r>
              <a:rPr lang="en-US" dirty="0" smtClean="0"/>
              <a:t>Message is usually </a:t>
            </a:r>
            <a:r>
              <a:rPr lang="en-US" b="1" i="1" u="sng" dirty="0" smtClean="0"/>
              <a:t>subtle</a:t>
            </a:r>
          </a:p>
          <a:p>
            <a:pPr lvl="4"/>
            <a:endParaRPr lang="en-US" sz="1000" dirty="0"/>
          </a:p>
          <a:p>
            <a:pPr lvl="1" eaLnBrk="1" hangingPunct="1"/>
            <a:r>
              <a:rPr lang="en-US" dirty="0" smtClean="0"/>
              <a:t>Every time you see a product or company logo</a:t>
            </a:r>
          </a:p>
          <a:p>
            <a:pPr lvl="2"/>
            <a:r>
              <a:rPr lang="en-US" dirty="0" smtClean="0"/>
              <a:t>On back of shoes</a:t>
            </a:r>
          </a:p>
          <a:p>
            <a:pPr lvl="2"/>
            <a:r>
              <a:rPr lang="en-US" dirty="0" smtClean="0"/>
              <a:t>In a movie scene</a:t>
            </a:r>
          </a:p>
          <a:p>
            <a:pPr lvl="2"/>
            <a:r>
              <a:rPr lang="en-US" dirty="0" smtClean="0"/>
              <a:t>License plate holder</a:t>
            </a:r>
          </a:p>
          <a:p>
            <a:pPr lvl="2"/>
            <a:endParaRPr lang="en-US" sz="1000" dirty="0" smtClean="0"/>
          </a:p>
          <a:p>
            <a:pPr lvl="2"/>
            <a:r>
              <a:rPr lang="en-US" b="1" i="1" dirty="0" smtClean="0"/>
              <a:t>Your brain remembers the images</a:t>
            </a:r>
          </a:p>
          <a:p>
            <a:pPr lvl="2"/>
            <a:r>
              <a:rPr lang="en-US" b="1" i="1" dirty="0" smtClean="0"/>
              <a:t>Will you remember come purchase time?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B457B19-6532-4248-ADAC-7EFD4F83D157}" type="slidenum">
              <a:rPr lang="en-US"/>
              <a:pPr>
                <a:defRPr/>
              </a:pPr>
              <a:t>31</a:t>
            </a:fld>
            <a:endParaRPr lang="en-US"/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0840" y="48768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Timing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3058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Fans want products and services that  identify them with winning teams and athletes.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Marketing efforts may need to be tweaked based on changes in winning trends.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Losing streaks can cost teams a lot of $$$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247B38A-2651-4E13-9E90-178E05B232E5}" type="slidenum">
              <a:rPr lang="en-US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Why are gross impression and timing important in sports marketing?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5B9B5FE-E2D3-46FD-9BE2-1BCC8D664A17}" type="slidenum">
              <a:rPr lang="en-US"/>
              <a:pPr>
                <a:defRPr/>
              </a:pPr>
              <a:t>33</a:t>
            </a:fld>
            <a:endParaRPr lang="en-US"/>
          </a:p>
        </p:txBody>
      </p:sp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458200" cy="1219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THE VALUE OF SPORTS MARKETING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8534400" cy="4648200"/>
          </a:xfrm>
        </p:spPr>
        <p:txBody>
          <a:bodyPr/>
          <a:lstStyle/>
          <a:p>
            <a:pPr eaLnBrk="1" hangingPunct="1"/>
            <a:r>
              <a:rPr lang="en-US" sz="2600" dirty="0" smtClean="0"/>
              <a:t>Sports marketing is a </a:t>
            </a:r>
            <a:r>
              <a:rPr lang="en-US" sz="2600" u="sng" dirty="0" smtClean="0"/>
              <a:t>multi-billion-dollar</a:t>
            </a:r>
            <a:r>
              <a:rPr lang="en-US" sz="2600" dirty="0" smtClean="0"/>
              <a:t> global industry that has a definite impact on the economy.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Business is also generated for:</a:t>
            </a:r>
          </a:p>
          <a:p>
            <a:pPr lvl="2"/>
            <a:r>
              <a:rPr lang="en-US" dirty="0" smtClean="0"/>
              <a:t>Restaurants, Hotels, Gas stations / Airlines</a:t>
            </a:r>
          </a:p>
          <a:p>
            <a:pPr lvl="1"/>
            <a:r>
              <a:rPr lang="en-US" dirty="0" smtClean="0"/>
              <a:t>Jobs are created:</a:t>
            </a:r>
          </a:p>
          <a:p>
            <a:pPr lvl="2"/>
            <a:r>
              <a:rPr lang="en-US" dirty="0" smtClean="0"/>
              <a:t>Parking attendants, security, vendors, marketing manager</a:t>
            </a:r>
          </a:p>
          <a:p>
            <a:pPr lvl="1"/>
            <a:r>
              <a:rPr lang="en-US" dirty="0" smtClean="0"/>
              <a:t>Venues require:</a:t>
            </a:r>
          </a:p>
          <a:p>
            <a:pPr lvl="2"/>
            <a:r>
              <a:rPr lang="en-US" dirty="0" smtClean="0"/>
              <a:t>Managers, landscaping, maintenance, trainers, PR reps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6487761-1392-4926-9411-3D73DFF3D6BD}" type="slidenum">
              <a:rPr lang="en-US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Emotional Value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Emotional connections to teams motivate fans to buy tickets to games.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Marketers try to appeal to fans emotions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Passion + Winning = More </a:t>
            </a:r>
            <a:r>
              <a:rPr lang="en-US" dirty="0" err="1" smtClean="0"/>
              <a:t>Tix</a:t>
            </a:r>
            <a:r>
              <a:rPr lang="en-US" dirty="0" smtClean="0"/>
              <a:t> Sold</a:t>
            </a:r>
          </a:p>
          <a:p>
            <a:pPr eaLnBrk="1" hangingPunct="1"/>
            <a:r>
              <a:rPr lang="en-US" dirty="0" smtClean="0"/>
              <a:t>Frustration + Losing = Less </a:t>
            </a:r>
            <a:r>
              <a:rPr lang="en-US" dirty="0" err="1" smtClean="0"/>
              <a:t>Tix</a:t>
            </a:r>
            <a:r>
              <a:rPr lang="en-US" dirty="0" smtClean="0"/>
              <a:t> Sold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69FA669-7745-4067-84C8-334E1E60335E}" type="slidenum">
              <a:rPr lang="en-US"/>
              <a:pPr>
                <a:defRPr/>
              </a:pPr>
              <a:t>35</a:t>
            </a:fld>
            <a:endParaRPr lang="en-US"/>
          </a:p>
        </p:txBody>
      </p:sp>
      <p:pic>
        <p:nvPicPr>
          <p:cNvPr id="6146" name="Picture 2" descr="http://www2.free-clipart.net/gallery/clipart/Sports/Other/Fans_Cheer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572000"/>
            <a:ext cx="20288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So Many Channels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382000" cy="4861560"/>
          </a:xfrm>
        </p:spPr>
        <p:txBody>
          <a:bodyPr/>
          <a:lstStyle/>
          <a:p>
            <a:pPr eaLnBrk="1" hangingPunct="1"/>
            <a:r>
              <a:rPr lang="en-US" dirty="0" smtClean="0"/>
              <a:t>Goal = Most viewers for least amount of money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sz="2400" dirty="0" smtClean="0"/>
              <a:t>Networks aim for right mixture of programs to reach audiences, attract sponsors &amp; maximize profit </a:t>
            </a:r>
          </a:p>
          <a:p>
            <a:pPr lvl="1"/>
            <a:r>
              <a:rPr lang="en-US" sz="2000" dirty="0" smtClean="0"/>
              <a:t>Reality shows more popular than sitcoms?</a:t>
            </a:r>
          </a:p>
          <a:p>
            <a:pPr lvl="1"/>
            <a:r>
              <a:rPr lang="en-US" sz="2000" dirty="0" smtClean="0"/>
              <a:t>Sporting events more popular than both?</a:t>
            </a:r>
          </a:p>
          <a:p>
            <a:pPr eaLnBrk="1" hangingPunct="1"/>
            <a:endParaRPr lang="en-US" sz="2400" dirty="0"/>
          </a:p>
          <a:p>
            <a:pPr eaLnBrk="1" hangingPunct="1"/>
            <a:r>
              <a:rPr lang="en-US" sz="2400" dirty="0" smtClean="0"/>
              <a:t>TV Networks will pay top dollars to obtain exclusive broadcasting rights to high profile sporting events.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7F81BC9-4E2A-4E9A-8D1A-77313810FB82}" type="slidenum">
              <a:rPr lang="en-US"/>
              <a:pPr>
                <a:defRPr/>
              </a:pPr>
              <a:t>36</a:t>
            </a:fld>
            <a:endParaRPr lang="en-US"/>
          </a:p>
        </p:txBody>
      </p:sp>
      <p:pic>
        <p:nvPicPr>
          <p:cNvPr id="45062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010400" y="5257800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908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Name three ways that sporting events help boost the local economy and/or  national economy.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930B3F3-5A17-4EC4-A604-B2B44E2F160E}" type="slidenum">
              <a:rPr lang="en-US"/>
              <a:pPr>
                <a:defRPr/>
              </a:pPr>
              <a:t>37</a:t>
            </a:fld>
            <a:endParaRPr lang="en-US"/>
          </a:p>
        </p:txBody>
      </p:sp>
      <p:pic>
        <p:nvPicPr>
          <p:cNvPr id="46085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524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/>
            <a:r>
              <a:rPr lang="en-US" sz="3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Lesson 1.3</a:t>
            </a:r>
            <a:r>
              <a:rPr lang="en-US" sz="2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sz="20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4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Entertainment Marketing  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229600" cy="409956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hlink"/>
                </a:solidFill>
              </a:rPr>
              <a:t>Goals</a:t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3600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US" dirty="0" smtClean="0"/>
              <a:t>Define entertainment.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Describe the impacts of advances in entertainment technology on entertainment marketing.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CE2C5E4-5EE0-4360-9237-FAC316220373}" type="slidenum">
              <a:rPr lang="en-US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Opening Act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057400"/>
            <a:ext cx="7772400" cy="3962400"/>
          </a:xfrm>
        </p:spPr>
        <p:txBody>
          <a:bodyPr/>
          <a:lstStyle/>
          <a:p>
            <a:pPr eaLnBrk="1" hangingPunct="1"/>
            <a:r>
              <a:rPr lang="en-US" smtClean="0"/>
              <a:t> Page 17</a:t>
            </a:r>
          </a:p>
          <a:p>
            <a:pPr eaLnBrk="1" hangingPunct="1"/>
            <a:r>
              <a:rPr lang="en-US" smtClean="0"/>
              <a:t> 2-4 people in a group.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 Write a list of 10 products</a:t>
            </a:r>
          </a:p>
          <a:p>
            <a:pPr eaLnBrk="1" hangingPunct="1"/>
            <a:r>
              <a:rPr lang="en-US" smtClean="0"/>
              <a:t> Be prepared to defend your answers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6C67CC0-7672-4568-A1F2-52CB420F87FE}" type="slidenum">
              <a:rPr lang="en-US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OPENING ACT ~ Pg. 4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50292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Work in SMALL Groups (2-3)</a:t>
            </a:r>
          </a:p>
          <a:p>
            <a:pPr eaLnBrk="1" hangingPunct="1"/>
            <a:endParaRPr lang="en-US" b="1" dirty="0" smtClean="0"/>
          </a:p>
          <a:p>
            <a:pPr eaLnBrk="1" hangingPunct="1"/>
            <a:r>
              <a:rPr lang="en-US" dirty="0" smtClean="0"/>
              <a:t>Identify at least 4 advertising campaigns that feature celebrities or athletes.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How does the campaign effect what you think about the product?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If you needed the product, would you buy the celebrity endorsed product? Why or Why Not?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4EA8C26-CD0E-404C-BE8D-429909BB97CE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ENTERTAINMENT FOR SALE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077200" cy="4724400"/>
          </a:xfrm>
        </p:spPr>
        <p:txBody>
          <a:bodyPr/>
          <a:lstStyle/>
          <a:p>
            <a:pPr eaLnBrk="1" hangingPunct="1"/>
            <a:r>
              <a:rPr lang="en-US" dirty="0" smtClean="0"/>
              <a:t>Busy schedule provide little time for leisure… </a:t>
            </a:r>
          </a:p>
          <a:p>
            <a:pPr eaLnBrk="1" hangingPunct="1"/>
            <a:endParaRPr lang="en-US" b="1" dirty="0"/>
          </a:p>
          <a:p>
            <a:pPr eaLnBrk="1" hangingPunct="1"/>
            <a:r>
              <a:rPr lang="en-US" b="1" dirty="0" smtClean="0"/>
              <a:t>entertainment marketing</a:t>
            </a:r>
          </a:p>
          <a:p>
            <a:pPr lvl="1" eaLnBrk="1" hangingPunct="1"/>
            <a:r>
              <a:rPr lang="en-US" dirty="0" smtClean="0"/>
              <a:t>influencing how people choose to spend their time and money on entertainment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Entertainment </a:t>
            </a:r>
            <a:r>
              <a:rPr lang="en-US" u="sng" dirty="0" smtClean="0"/>
              <a:t>is</a:t>
            </a:r>
            <a:r>
              <a:rPr lang="en-US" dirty="0" smtClean="0"/>
              <a:t> the Product</a:t>
            </a:r>
            <a:br>
              <a:rPr lang="en-US" dirty="0" smtClean="0"/>
            </a:br>
            <a:r>
              <a:rPr lang="en-US" dirty="0" smtClean="0"/>
              <a:t>                 or</a:t>
            </a:r>
          </a:p>
          <a:p>
            <a:pPr lvl="1" eaLnBrk="1" hangingPunct="1"/>
            <a:r>
              <a:rPr lang="en-US" dirty="0" smtClean="0"/>
              <a:t>Entertainment </a:t>
            </a:r>
            <a:r>
              <a:rPr lang="en-US" u="sng" dirty="0" smtClean="0"/>
              <a:t>markets</a:t>
            </a:r>
            <a:r>
              <a:rPr lang="en-US" dirty="0" smtClean="0"/>
              <a:t> the Product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96C89D5-8584-4DF3-A272-7C837C0451B2}" type="slidenum">
              <a:rPr lang="en-US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What Exactly is Entertainment?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1534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/>
              <a:t>entertainment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whatever people are willing to spend their money and spare time viewing rather than participating in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Movies		Bowling		Museums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Theater		Mini Golf		Carnivals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Concerts		Ice Skating		Vacations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Circus 			State Fairs</a:t>
            </a:r>
          </a:p>
          <a:p>
            <a:pPr lvl="1" eaLnBrk="1" hangingPunct="1">
              <a:lnSpc>
                <a:spcPct val="90000"/>
              </a:lnSpc>
            </a:pPr>
            <a:endParaRPr lang="en-US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Sports are entertaining too but we </a:t>
            </a:r>
            <a:br>
              <a:rPr lang="en-US" dirty="0" smtClean="0"/>
            </a:br>
            <a:r>
              <a:rPr lang="en-US" dirty="0" smtClean="0"/>
              <a:t>provide  a separate category to </a:t>
            </a:r>
            <a:br>
              <a:rPr lang="en-US" dirty="0" smtClean="0"/>
            </a:br>
            <a:r>
              <a:rPr lang="en-US" dirty="0" smtClean="0"/>
              <a:t>discuss professional sports marketing 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DC02D8E-8EDD-447D-8A76-AEE35C73DEA5}" type="slidenum">
              <a:rPr lang="en-US"/>
              <a:pPr>
                <a:defRPr/>
              </a:pPr>
              <a:t>41</a:t>
            </a:fld>
            <a:endParaRPr lang="en-US"/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768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What are the two ways of looking at entertainment marketing?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635594A-9558-4FC6-A00A-3849FDF74160}" type="slidenum">
              <a:rPr lang="en-US"/>
              <a:pPr>
                <a:defRPr/>
              </a:pPr>
              <a:t>42</a:t>
            </a:fld>
            <a:endParaRPr lang="en-US"/>
          </a:p>
        </p:txBody>
      </p:sp>
      <p:pic>
        <p:nvPicPr>
          <p:cNvPr id="52229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1600200"/>
          </a:xfrm>
        </p:spPr>
        <p:txBody>
          <a:bodyPr/>
          <a:lstStyle/>
          <a:p>
            <a:pPr eaLnBrk="1" hangingPunct="1"/>
            <a:r>
              <a:rPr lang="en-US" sz="3600" smtClean="0"/>
              <a:t>EVOLUTION OF ENTERTAINMENT AND ENTERTAINMENT MARKETING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057400"/>
            <a:ext cx="8534400" cy="4343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At the beginning of the 20th century, audiences needed to travel to the entertainment source.</a:t>
            </a:r>
          </a:p>
          <a:p>
            <a:pPr lvl="1"/>
            <a:r>
              <a:rPr lang="en-US" dirty="0" smtClean="0"/>
              <a:t>Live theaters, ballet, opera, concerts</a:t>
            </a:r>
          </a:p>
          <a:p>
            <a:pPr lvl="1"/>
            <a:r>
              <a:rPr lang="en-US" dirty="0" smtClean="0"/>
              <a:t>Audience feedback was instantaneous and live.</a:t>
            </a:r>
          </a:p>
          <a:p>
            <a:pPr lvl="1"/>
            <a:r>
              <a:rPr lang="en-US" dirty="0" smtClean="0"/>
              <a:t>Marketing limited: posters, newspaper, word of mouth</a:t>
            </a:r>
          </a:p>
          <a:p>
            <a:endParaRPr lang="en-US" dirty="0" smtClean="0"/>
          </a:p>
          <a:p>
            <a:pPr eaLnBrk="1" hangingPunct="1"/>
            <a:r>
              <a:rPr lang="en-US" dirty="0"/>
              <a:t>T</a:t>
            </a:r>
            <a:r>
              <a:rPr lang="en-US" dirty="0" smtClean="0"/>
              <a:t>echnology distanced the entertainers from their audiences.</a:t>
            </a:r>
          </a:p>
          <a:p>
            <a:pPr lvl="1"/>
            <a:r>
              <a:rPr lang="en-US" dirty="0" smtClean="0"/>
              <a:t>Moving pictures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Television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Internet</a:t>
            </a:r>
          </a:p>
          <a:p>
            <a:pPr lvl="1"/>
            <a:r>
              <a:rPr lang="en-US" dirty="0" smtClean="0"/>
              <a:t>Marketing possibilities are endless…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110A7FD-9B2D-48B8-A2CE-5C67054EB92E}" type="slidenum">
              <a:rPr lang="en-US"/>
              <a:pPr>
                <a:defRPr/>
              </a:pPr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Beginning of Change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8305800" cy="3733800"/>
          </a:xfrm>
        </p:spPr>
        <p:txBody>
          <a:bodyPr/>
          <a:lstStyle/>
          <a:p>
            <a:pPr eaLnBrk="1" hangingPunct="1"/>
            <a:r>
              <a:rPr lang="en-US" dirty="0" smtClean="0"/>
              <a:t>First moving picture – Britain 1888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First projected movie in Café – 1895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First movie with sound – Jazz Singer 1927</a:t>
            </a:r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51C26EA-52B3-422E-8A09-7533ADF81B3C}" type="slidenum">
              <a:rPr lang="en-US"/>
              <a:pPr>
                <a:defRPr/>
              </a:pPr>
              <a:t>44</a:t>
            </a:fld>
            <a:endParaRPr lang="en-US"/>
          </a:p>
        </p:txBody>
      </p:sp>
    </p:spTree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Beginning of Change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305800" cy="4267200"/>
          </a:xfrm>
        </p:spPr>
        <p:txBody>
          <a:bodyPr/>
          <a:lstStyle/>
          <a:p>
            <a:pPr eaLnBrk="1" hangingPunct="1"/>
            <a:r>
              <a:rPr lang="en-US" dirty="0" smtClean="0"/>
              <a:t>Steamboat Willie – 1928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Snow White &amp; Seven Dwarfs – 1938</a:t>
            </a:r>
            <a:endParaRPr lang="en-US" dirty="0"/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full-length animated film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Disneyland – Anaheim 1955</a:t>
            </a:r>
          </a:p>
          <a:p>
            <a:pPr lvl="1"/>
            <a:r>
              <a:rPr lang="en-US" dirty="0" smtClean="0"/>
              <a:t>Disneyland Theme Park represented a new approach to the marketing mix of entertainment.</a:t>
            </a:r>
          </a:p>
          <a:p>
            <a:pPr lvl="1" eaLnBrk="1" hangingPunct="1"/>
            <a:r>
              <a:rPr lang="en-US" dirty="0" smtClean="0"/>
              <a:t>Combined live arts and recorded arts.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2B8662D-CBCF-4C27-9047-F0BEE069A7F2}" type="slidenum">
              <a:rPr lang="en-US"/>
              <a:pPr>
                <a:defRPr/>
              </a:pPr>
              <a:t>45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Big Eye in Every Room</a:t>
            </a:r>
          </a:p>
        </p:txBody>
      </p:sp>
      <p:sp>
        <p:nvSpPr>
          <p:cNvPr id="5632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534400" cy="4876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The Early Days of Television &amp; Marketing</a:t>
            </a:r>
          </a:p>
          <a:p>
            <a:pPr lvl="1" eaLnBrk="1" hangingPunct="1"/>
            <a:r>
              <a:rPr lang="en-US" dirty="0" smtClean="0"/>
              <a:t>9 stations and 7,000 working TVs after WWII</a:t>
            </a:r>
          </a:p>
          <a:p>
            <a:pPr lvl="3"/>
            <a:endParaRPr lang="en-US" dirty="0"/>
          </a:p>
          <a:p>
            <a:pPr lvl="1" eaLnBrk="1" hangingPunct="1"/>
            <a:r>
              <a:rPr lang="en-US" dirty="0" smtClean="0"/>
              <a:t>Oct 1945 – 25,000 people gathered at </a:t>
            </a:r>
            <a:r>
              <a:rPr lang="en-US" dirty="0" err="1" smtClean="0"/>
              <a:t>Gimbel’s</a:t>
            </a:r>
            <a:r>
              <a:rPr lang="en-US" dirty="0" smtClean="0"/>
              <a:t> in Philadelphia to watch  the first demonstration of TV</a:t>
            </a:r>
          </a:p>
          <a:p>
            <a:pPr lvl="3"/>
            <a:endParaRPr lang="en-US" dirty="0"/>
          </a:p>
          <a:p>
            <a:pPr lvl="1"/>
            <a:r>
              <a:rPr lang="en-US" dirty="0"/>
              <a:t>TV changed  the marketing of </a:t>
            </a:r>
            <a:r>
              <a:rPr lang="en-US" dirty="0" smtClean="0"/>
              <a:t>entertainment </a:t>
            </a:r>
            <a:r>
              <a:rPr lang="en-US" dirty="0"/>
              <a:t>in a profound way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1946 – NBC &amp; Gillette Company</a:t>
            </a:r>
            <a:br>
              <a:rPr lang="en-US" dirty="0" smtClean="0"/>
            </a:br>
            <a:r>
              <a:rPr lang="en-US" dirty="0" smtClean="0"/>
              <a:t>Staged first televised sports spectacular  </a:t>
            </a:r>
            <a:br>
              <a:rPr lang="en-US" dirty="0" smtClean="0"/>
            </a:br>
            <a:r>
              <a:rPr lang="en-US" dirty="0" smtClean="0"/>
              <a:t>Heavyweight Boxing Match</a:t>
            </a:r>
            <a:br>
              <a:rPr lang="en-US" dirty="0" smtClean="0"/>
            </a:br>
            <a:r>
              <a:rPr lang="en-US" dirty="0" smtClean="0"/>
              <a:t>(150,000 on 5,000 TV = </a:t>
            </a:r>
            <a:r>
              <a:rPr lang="en-US" dirty="0" err="1" smtClean="0"/>
              <a:t>avg</a:t>
            </a:r>
            <a:r>
              <a:rPr lang="en-US" dirty="0" smtClean="0"/>
              <a:t> 30 </a:t>
            </a:r>
            <a:r>
              <a:rPr lang="en-US" dirty="0" err="1" smtClean="0"/>
              <a:t>ppl</a:t>
            </a:r>
            <a:r>
              <a:rPr lang="en-US" dirty="0" smtClean="0"/>
              <a:t> per TV)</a:t>
            </a:r>
            <a:endParaRPr lang="en-US" dirty="0"/>
          </a:p>
          <a:p>
            <a:pPr lvl="1"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5C2A309-FC31-421F-B867-2163D68301CC}" type="slidenum">
              <a:rPr lang="en-US"/>
              <a:pPr>
                <a:defRPr/>
              </a:pPr>
              <a:t>46</a:t>
            </a:fld>
            <a:endParaRPr lang="en-US"/>
          </a:p>
        </p:txBody>
      </p:sp>
      <p:pic>
        <p:nvPicPr>
          <p:cNvPr id="7170" name="Picture 2" descr="C:\Users\JessicaLee\AppData\Local\Microsoft\Windows\Temporary Internet Files\Content.IE5\4RYZQBP6\MC90043478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3775" y="4724400"/>
            <a:ext cx="2499360" cy="249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JessicaLee\AppData\Local\Microsoft\Windows\Temporary Internet Files\Content.IE5\P2FURZ41\MC90028128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1870" y="5324230"/>
            <a:ext cx="1508911" cy="79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The Big Eye in Every Room</a:t>
            </a:r>
          </a:p>
        </p:txBody>
      </p:sp>
      <p:sp>
        <p:nvSpPr>
          <p:cNvPr id="5632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382000" cy="50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dirty="0" smtClean="0"/>
              <a:t>Television’s Increasing Influence</a:t>
            </a:r>
          </a:p>
          <a:p>
            <a:pPr lvl="1" eaLnBrk="1" hangingPunct="1">
              <a:lnSpc>
                <a:spcPct val="150000"/>
              </a:lnSpc>
            </a:pPr>
            <a:r>
              <a:rPr lang="en-US" dirty="0" smtClean="0"/>
              <a:t>Pricing of commercials tied directly to ratings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b="1" u="sng" dirty="0" smtClean="0"/>
              <a:t>Ratings</a:t>
            </a:r>
            <a:r>
              <a:rPr lang="en-US" b="1" dirty="0" smtClean="0"/>
              <a:t>: </a:t>
            </a:r>
            <a:r>
              <a:rPr lang="en-US" dirty="0" smtClean="0"/>
              <a:t>the # of viewers the programming attracted</a:t>
            </a:r>
          </a:p>
          <a:p>
            <a:pPr lvl="1" eaLnBrk="1" hangingPunct="1">
              <a:lnSpc>
                <a:spcPct val="150000"/>
              </a:lnSpc>
            </a:pPr>
            <a:r>
              <a:rPr lang="en-US" dirty="0" smtClean="0"/>
              <a:t>9 stations grew to 98 stations by 1949 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lnSpc>
                <a:spcPct val="150000"/>
              </a:lnSpc>
            </a:pPr>
            <a:r>
              <a:rPr lang="en-US" dirty="0" smtClean="0"/>
              <a:t>Sept 9, 1956 – </a:t>
            </a:r>
            <a:r>
              <a:rPr lang="en-US" b="1" u="sng" dirty="0" smtClean="0"/>
              <a:t>82%</a:t>
            </a:r>
            <a:r>
              <a:rPr lang="en-US" dirty="0" smtClean="0"/>
              <a:t> of all TVs in the US were tuned into the </a:t>
            </a:r>
            <a:r>
              <a:rPr lang="en-US" b="1" i="1" dirty="0" smtClean="0"/>
              <a:t>Ed Sullivan Show </a:t>
            </a:r>
            <a:r>
              <a:rPr lang="en-US" dirty="0" smtClean="0"/>
              <a:t>(weekly Sunday evening variety show, </a:t>
            </a:r>
            <a:r>
              <a:rPr lang="en-US" b="1" i="1" dirty="0" smtClean="0"/>
              <a:t>Elvis</a:t>
            </a:r>
            <a:r>
              <a:rPr lang="en-US" dirty="0" smtClean="0"/>
              <a:t> was the special guest that week)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5C2A309-FC31-421F-B867-2163D68301CC}" type="slidenum">
              <a:rPr lang="en-US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25165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Change Accelerated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70916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Technology improvements, including the internet, have facilitated distribution of sports and entertainment to the masses.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What was available to few is now available to many… Entertainment shared around the world.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New technologies:</a:t>
            </a:r>
          </a:p>
          <a:p>
            <a:pPr lvl="1"/>
            <a:r>
              <a:rPr lang="en-US" dirty="0" smtClean="0"/>
              <a:t>HD		Smart </a:t>
            </a:r>
            <a:r>
              <a:rPr lang="en-US" dirty="0" err="1" smtClean="0"/>
              <a:t>Tvs</a:t>
            </a:r>
            <a:endParaRPr lang="en-US" dirty="0" smtClean="0"/>
          </a:p>
          <a:p>
            <a:pPr lvl="1"/>
            <a:r>
              <a:rPr lang="en-US" dirty="0" smtClean="0"/>
              <a:t>3D		</a:t>
            </a:r>
            <a:r>
              <a:rPr lang="en-US" dirty="0" err="1" smtClean="0"/>
              <a:t>DVRs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B0FE528-7783-4AA0-B3B5-6941B5B532A4}" type="slidenum">
              <a:rPr lang="en-US"/>
              <a:pPr>
                <a:defRPr/>
              </a:pPr>
              <a:t>48</a:t>
            </a:fld>
            <a:endParaRPr lang="en-US"/>
          </a:p>
        </p:txBody>
      </p:sp>
      <p:pic>
        <p:nvPicPr>
          <p:cNvPr id="57350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010400" y="5257800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Technology and Customer Feedback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Audiences can use a variety of communication technologies to provide entertainment feedback.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Texting, Twitter,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Allows entertainment company to gather info and use it to refine /improve the product (show).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Reality shows allow consumers to create their own endings by voting.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/>
              <a:t>American Idol</a:t>
            </a:r>
          </a:p>
          <a:p>
            <a:pPr lvl="2">
              <a:lnSpc>
                <a:spcPct val="90000"/>
              </a:lnSpc>
            </a:pPr>
            <a:r>
              <a:rPr lang="en-US" sz="2200" dirty="0" smtClean="0"/>
              <a:t>America’s Got Talent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Dancing with the Stars</a:t>
            </a: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4503EA6-0276-4CD0-9CD3-0F570B026970}" type="slidenum">
              <a:rPr lang="en-US"/>
              <a:pPr>
                <a:defRPr/>
              </a:pPr>
              <a:t>49</a:t>
            </a:fld>
            <a:endParaRPr lang="en-US"/>
          </a:p>
        </p:txBody>
      </p:sp>
      <p:pic>
        <p:nvPicPr>
          <p:cNvPr id="5837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8768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mtClean="0"/>
              <a:t>WHAT IS MARKETING?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53400" cy="39624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marketing</a:t>
            </a:r>
          </a:p>
          <a:p>
            <a:pPr lvl="1" eaLnBrk="1" hangingPunct="1"/>
            <a:r>
              <a:rPr lang="en-US" dirty="0" smtClean="0"/>
              <a:t>the creation and maintenance of satisfying exchange relationships </a:t>
            </a:r>
          </a:p>
          <a:p>
            <a:pPr lvl="1" eaLnBrk="1" hangingPunct="1"/>
            <a:endParaRPr lang="en-US" dirty="0" smtClean="0"/>
          </a:p>
          <a:p>
            <a:r>
              <a:rPr lang="en-US" dirty="0" smtClean="0"/>
              <a:t>American Marketing Association (AMA):</a:t>
            </a:r>
          </a:p>
          <a:p>
            <a:pPr lvl="1"/>
            <a:r>
              <a:rPr lang="en-US" dirty="0" smtClean="0"/>
              <a:t>“Marketing is - Planning and executing the conception, pricing, promotion, and distribution of ideas, goods and services to create exchanges that satisfy individuals and organizational objectives.”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4EA8C26-CD0E-404C-BE8D-429909BB97CE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 descr="http://www.brandmanagecamp.com/files/8212/7309/5008/AMA-high-resolution-log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5373978"/>
            <a:ext cx="3848100" cy="148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Name a few benefits of television to marketers and advertisers.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E29973D-AA70-4121-B86D-B2D35A71F699}" type="slidenum">
              <a:rPr lang="en-US"/>
              <a:pPr>
                <a:defRPr/>
              </a:pPr>
              <a:t>50</a:t>
            </a:fld>
            <a:endParaRPr lang="en-US"/>
          </a:p>
        </p:txBody>
      </p:sp>
      <p:pic>
        <p:nvPicPr>
          <p:cNvPr id="59397" name="Picture 10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458200" cy="1219200"/>
          </a:xfrm>
        </p:spPr>
        <p:txBody>
          <a:bodyPr/>
          <a:lstStyle/>
          <a:p>
            <a:pPr eaLnBrk="1" hangingPunct="1"/>
            <a:r>
              <a:rPr lang="en-US" smtClean="0"/>
              <a:t>WHAT IS MARKETING?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153400" cy="4800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Creation</a:t>
            </a:r>
          </a:p>
          <a:p>
            <a:pPr lvl="1" eaLnBrk="1" hangingPunct="1"/>
            <a:r>
              <a:rPr lang="en-US" dirty="0" smtClean="0"/>
              <a:t>Product development (service)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Maintenance </a:t>
            </a:r>
          </a:p>
          <a:p>
            <a:pPr lvl="1"/>
            <a:r>
              <a:rPr lang="en-US" dirty="0" smtClean="0"/>
              <a:t>Daily business operations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Satisfying </a:t>
            </a:r>
          </a:p>
          <a:p>
            <a:pPr lvl="1"/>
            <a:r>
              <a:rPr lang="en-US" dirty="0" smtClean="0"/>
              <a:t>Meets the needs of both businesses and customers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Relationships</a:t>
            </a:r>
          </a:p>
          <a:p>
            <a:pPr lvl="1"/>
            <a:r>
              <a:rPr lang="en-US" dirty="0" smtClean="0"/>
              <a:t>Both parties receive something of value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4EA8C26-CD0E-404C-BE8D-429909BB97CE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Satisfying Customer Needs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328160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dirty="0" smtClean="0"/>
              <a:t>identify your customer 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/>
              <a:t>i</a:t>
            </a:r>
            <a:r>
              <a:rPr lang="en-US" dirty="0" smtClean="0"/>
              <a:t>dentify the needs of your customer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develop superior products</a:t>
            </a:r>
          </a:p>
          <a:p>
            <a:pPr eaLnBrk="1" hangingPunct="1">
              <a:lnSpc>
                <a:spcPct val="150000"/>
              </a:lnSpc>
            </a:pPr>
            <a:r>
              <a:rPr lang="en-US" dirty="0" smtClean="0"/>
              <a:t>operate your business profitably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17A968C-9D91-47D6-82C6-540846AC9532}" type="slidenum">
              <a:rPr lang="en-US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chemeClr val="hlink"/>
                </a:solidFill>
              </a:rPr>
              <a:t>Sports and Entertainment Marketing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286000"/>
            <a:ext cx="8610600" cy="4023360"/>
          </a:xfrm>
        </p:spPr>
        <p:txBody>
          <a:bodyPr/>
          <a:lstStyle/>
          <a:p>
            <a:pPr eaLnBrk="1" hangingPunct="1"/>
            <a:r>
              <a:rPr lang="en-US" dirty="0" smtClean="0"/>
              <a:t>Marketers of sports and entertainment marketing must assess:</a:t>
            </a:r>
          </a:p>
          <a:p>
            <a:pPr lvl="1" eaLnBrk="1" hangingPunct="1">
              <a:lnSpc>
                <a:spcPct val="150000"/>
              </a:lnSpc>
            </a:pPr>
            <a:r>
              <a:rPr lang="en-US" dirty="0" smtClean="0"/>
              <a:t>consumer demand</a:t>
            </a:r>
          </a:p>
          <a:p>
            <a:pPr lvl="1" eaLnBrk="1" hangingPunct="1">
              <a:lnSpc>
                <a:spcPct val="150000"/>
              </a:lnSpc>
            </a:pPr>
            <a:r>
              <a:rPr lang="en-US" dirty="0" smtClean="0"/>
              <a:t>the competition</a:t>
            </a:r>
          </a:p>
          <a:p>
            <a:pPr lvl="1" eaLnBrk="1" hangingPunct="1">
              <a:lnSpc>
                <a:spcPct val="150000"/>
              </a:lnSpc>
            </a:pPr>
            <a:r>
              <a:rPr lang="en-US" dirty="0" smtClean="0"/>
              <a:t>the financial valuation of the goods/services they offer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14AC202-2C82-4EB4-A048-AC37AB301F60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 What is marketing?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E64638A-7537-4901-855A-4E375DB667D7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17413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4867</TotalTime>
  <Words>1602</Words>
  <Application>Microsoft Office PowerPoint</Application>
  <PresentationFormat>On-screen Show (4:3)</PresentationFormat>
  <Paragraphs>409</Paragraphs>
  <Slides>50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4_Custom Design</vt:lpstr>
      <vt:lpstr>3_Custom Design</vt:lpstr>
      <vt:lpstr>2_Custom Design</vt:lpstr>
      <vt:lpstr>1_Custom Design</vt:lpstr>
      <vt:lpstr>Custom Design</vt:lpstr>
      <vt:lpstr>Apex</vt:lpstr>
      <vt:lpstr>What Is Sports and Entertainment Marketing?</vt:lpstr>
      <vt:lpstr>Winning Strategies</vt:lpstr>
      <vt:lpstr>Lesson 1.1 Marketing Basics</vt:lpstr>
      <vt:lpstr>OPENING ACT ~ Pg. 4</vt:lpstr>
      <vt:lpstr>WHAT IS MARKETING?</vt:lpstr>
      <vt:lpstr>WHAT IS MARKETING?</vt:lpstr>
      <vt:lpstr>Satisfying Customer Needs</vt:lpstr>
      <vt:lpstr>Sports and Entertainment Marketing</vt:lpstr>
      <vt:lpstr>Slide 9</vt:lpstr>
      <vt:lpstr>THE MARKETING MIX</vt:lpstr>
      <vt:lpstr>Slide 11</vt:lpstr>
      <vt:lpstr>Marketing Mix Considerations</vt:lpstr>
      <vt:lpstr>A Marketing Mix Example in the Sports Industry</vt:lpstr>
      <vt:lpstr>A Marketing Mix Example in the Entertainment Industry</vt:lpstr>
      <vt:lpstr>Slide 15</vt:lpstr>
      <vt:lpstr>CORE STANDARDS OF MARKETING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Encore</vt:lpstr>
      <vt:lpstr>Lesson 1.2 Sports Marketing  </vt:lpstr>
      <vt:lpstr>WHY SPORTS MARKETING?</vt:lpstr>
      <vt:lpstr>WHY SPORTS MARKETING?</vt:lpstr>
      <vt:lpstr>WHY SPORTS MARKETING?</vt:lpstr>
      <vt:lpstr>New Sports, New Opportunities</vt:lpstr>
      <vt:lpstr>Gross Impression</vt:lpstr>
      <vt:lpstr>Timing</vt:lpstr>
      <vt:lpstr>Slide 33</vt:lpstr>
      <vt:lpstr>THE VALUE OF SPORTS MARKETING</vt:lpstr>
      <vt:lpstr>Emotional Value</vt:lpstr>
      <vt:lpstr>So Many Channels</vt:lpstr>
      <vt:lpstr>Slide 37</vt:lpstr>
      <vt:lpstr>Lesson 1.3 Entertainment Marketing  </vt:lpstr>
      <vt:lpstr>Opening Act</vt:lpstr>
      <vt:lpstr>ENTERTAINMENT FOR SALE</vt:lpstr>
      <vt:lpstr>What Exactly is Entertainment?</vt:lpstr>
      <vt:lpstr>Slide 42</vt:lpstr>
      <vt:lpstr>EVOLUTION OF ENTERTAINMENT AND ENTERTAINMENT MARKETING</vt:lpstr>
      <vt:lpstr>The Beginning of Change</vt:lpstr>
      <vt:lpstr>The Beginning of Change</vt:lpstr>
      <vt:lpstr>The Big Eye in Every Room</vt:lpstr>
      <vt:lpstr>The Big Eye in Every Room</vt:lpstr>
      <vt:lpstr>Change Accelerated</vt:lpstr>
      <vt:lpstr>Technology and Customer Feedback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Sundling, Jessica</dc:creator>
  <cp:lastModifiedBy>jsundlin</cp:lastModifiedBy>
  <cp:revision>497</cp:revision>
  <dcterms:created xsi:type="dcterms:W3CDTF">2005-03-02T01:31:49Z</dcterms:created>
  <dcterms:modified xsi:type="dcterms:W3CDTF">2012-09-12T12:27:20Z</dcterms:modified>
</cp:coreProperties>
</file>